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1"/>
  </p:notesMasterIdLst>
  <p:handoutMasterIdLst>
    <p:handoutMasterId r:id="rId32"/>
  </p:handoutMasterIdLst>
  <p:sldIdLst>
    <p:sldId id="256" r:id="rId3"/>
    <p:sldId id="258" r:id="rId4"/>
    <p:sldId id="272" r:id="rId5"/>
    <p:sldId id="298" r:id="rId6"/>
    <p:sldId id="259" r:id="rId7"/>
    <p:sldId id="297" r:id="rId8"/>
    <p:sldId id="302" r:id="rId9"/>
    <p:sldId id="305" r:id="rId10"/>
    <p:sldId id="303" r:id="rId11"/>
    <p:sldId id="304" r:id="rId12"/>
    <p:sldId id="285" r:id="rId13"/>
    <p:sldId id="306" r:id="rId14"/>
    <p:sldId id="286" r:id="rId15"/>
    <p:sldId id="307" r:id="rId16"/>
    <p:sldId id="279" r:id="rId17"/>
    <p:sldId id="282" r:id="rId18"/>
    <p:sldId id="283" r:id="rId19"/>
    <p:sldId id="284" r:id="rId20"/>
    <p:sldId id="293" r:id="rId21"/>
    <p:sldId id="300" r:id="rId22"/>
    <p:sldId id="301" r:id="rId23"/>
    <p:sldId id="290" r:id="rId24"/>
    <p:sldId id="291" r:id="rId25"/>
    <p:sldId id="292" r:id="rId26"/>
    <p:sldId id="275" r:id="rId27"/>
    <p:sldId id="276" r:id="rId28"/>
    <p:sldId id="277" r:id="rId29"/>
    <p:sldId id="278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492" autoAdjust="0"/>
  </p:normalViewPr>
  <p:slideViewPr>
    <p:cSldViewPr>
      <p:cViewPr>
        <p:scale>
          <a:sx n="79" d="100"/>
          <a:sy n="79" d="100"/>
        </p:scale>
        <p:origin x="1170" y="21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5/6/2014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5/6/2014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38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t>5/6/2014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t>5/6/2014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t>5/6/2014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/>
              <a:t>5/6/2014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/>
              <a:t>5/6/2014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/>
              <a:t>5/6/2014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2" y="1596571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96571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/>
              <a:t>5/6/2014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t>5/6/2014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t>5/6/2014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/>
              <a:t>5/6/2014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/>
              <a:t>5/6/2014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5/6/2014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3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Eat with Chef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80337" y="2362200"/>
            <a:ext cx="9334510" cy="434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752" y="2927809"/>
            <a:ext cx="501967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7757192" y="1371600"/>
            <a:ext cx="5181600" cy="3657600"/>
          </a:xfrm>
          <a:prstGeom prst="rect">
            <a:avLst/>
          </a:prstGeom>
        </p:spPr>
        <p:txBody>
          <a:bodyPr vert="horz" lIns="121899" tIns="60949" rIns="121899" bIns="60949" rtlCol="0">
            <a:normAutofit fontScale="92500" lnSpcReduction="10000"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Group Members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600" dirty="0" err="1" smtClean="0"/>
              <a:t>Nguyễn</a:t>
            </a:r>
            <a:r>
              <a:rPr lang="en-US" sz="2600" dirty="0" smtClean="0"/>
              <a:t> </a:t>
            </a:r>
            <a:r>
              <a:rPr lang="en-US" sz="2600" dirty="0" err="1" smtClean="0"/>
              <a:t>Thành</a:t>
            </a:r>
            <a:r>
              <a:rPr lang="en-US" sz="2600" dirty="0" smtClean="0"/>
              <a:t> </a:t>
            </a:r>
            <a:r>
              <a:rPr lang="en-US" sz="2600" dirty="0" err="1" smtClean="0"/>
              <a:t>Nhân</a:t>
            </a:r>
            <a:endParaRPr lang="en-US" sz="26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600" dirty="0" err="1" smtClean="0"/>
              <a:t>Lê</a:t>
            </a:r>
            <a:r>
              <a:rPr lang="en-US" sz="2600" dirty="0" smtClean="0"/>
              <a:t> </a:t>
            </a:r>
            <a:r>
              <a:rPr lang="en-US" sz="2600" dirty="0" err="1" smtClean="0"/>
              <a:t>Quang</a:t>
            </a:r>
            <a:r>
              <a:rPr lang="en-US" sz="2600" dirty="0" smtClean="0"/>
              <a:t> </a:t>
            </a:r>
            <a:r>
              <a:rPr lang="en-US" sz="2600" dirty="0" err="1" smtClean="0"/>
              <a:t>Khương</a:t>
            </a:r>
            <a:r>
              <a:rPr lang="en-US" sz="2600" dirty="0" smtClean="0"/>
              <a:t> </a:t>
            </a:r>
            <a:r>
              <a:rPr lang="en-US" sz="2600" dirty="0" err="1" smtClean="0"/>
              <a:t>Duy</a:t>
            </a:r>
            <a:endParaRPr lang="en-US" sz="26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600" dirty="0" err="1" smtClean="0"/>
              <a:t>Trương</a:t>
            </a:r>
            <a:r>
              <a:rPr lang="en-US" sz="2600" dirty="0" smtClean="0"/>
              <a:t> </a:t>
            </a:r>
            <a:r>
              <a:rPr lang="en-US" sz="2600" dirty="0" err="1" smtClean="0"/>
              <a:t>Quang</a:t>
            </a:r>
            <a:r>
              <a:rPr lang="en-US" sz="2600" dirty="0" smtClean="0"/>
              <a:t> </a:t>
            </a:r>
            <a:r>
              <a:rPr lang="en-US" sz="2600" dirty="0" err="1" smtClean="0"/>
              <a:t>Bảo</a:t>
            </a:r>
            <a:endParaRPr lang="en-US" sz="26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600" dirty="0" err="1" smtClean="0"/>
              <a:t>Phạm</a:t>
            </a:r>
            <a:r>
              <a:rPr lang="en-US" sz="2600" dirty="0" smtClean="0"/>
              <a:t> </a:t>
            </a:r>
            <a:r>
              <a:rPr lang="en-US" sz="2600" dirty="0" err="1" smtClean="0"/>
              <a:t>Văn</a:t>
            </a:r>
            <a:r>
              <a:rPr lang="en-US" sz="2600" dirty="0" smtClean="0"/>
              <a:t> </a:t>
            </a:r>
            <a:r>
              <a:rPr lang="en-US" sz="2600" dirty="0" err="1" smtClean="0"/>
              <a:t>Duy</a:t>
            </a:r>
            <a:endParaRPr lang="en-US" sz="2600" dirty="0" smtClean="0"/>
          </a:p>
          <a:p>
            <a:r>
              <a:rPr lang="en-US" b="1" dirty="0" smtClean="0"/>
              <a:t>Supervisor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600" dirty="0" err="1" smtClean="0"/>
              <a:t>Lâm</a:t>
            </a:r>
            <a:r>
              <a:rPr lang="en-US" sz="2600" dirty="0" smtClean="0"/>
              <a:t> </a:t>
            </a:r>
            <a:r>
              <a:rPr lang="en-US" sz="2600" dirty="0" err="1" smtClean="0"/>
              <a:t>Hữu</a:t>
            </a:r>
            <a:r>
              <a:rPr lang="en-US" sz="2600" dirty="0" smtClean="0"/>
              <a:t> </a:t>
            </a:r>
            <a:r>
              <a:rPr lang="en-US" sz="2600" dirty="0" err="1" smtClean="0"/>
              <a:t>Khánh</a:t>
            </a:r>
            <a:r>
              <a:rPr lang="en-US" sz="2600" dirty="0" smtClean="0"/>
              <a:t> </a:t>
            </a:r>
            <a:r>
              <a:rPr lang="en-US" sz="2600" dirty="0" err="1" smtClean="0"/>
              <a:t>Phương</a:t>
            </a:r>
            <a:endParaRPr lang="en-US" sz="2600" dirty="0"/>
          </a:p>
        </p:txBody>
      </p:sp>
      <p:pic>
        <p:nvPicPr>
          <p:cNvPr id="8" name="Picture 3" descr="C:\Users\NhanNguyen\Dropbox\Capstone\HTML Template\Template\html.crunchpress.net\kc\kc_fullview\images\review-head-ic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638" y="3886200"/>
            <a:ext cx="404656" cy="3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hanNguyen\Dropbox\Capstone\HTML Template\Template\html.crunchpress.net\kc\kc_fullview\images\review-head-ic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120" y="1317583"/>
            <a:ext cx="404656" cy="3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91013" y="1919028"/>
            <a:ext cx="9141619" cy="886344"/>
          </a:xfrm>
        </p:spPr>
        <p:txBody>
          <a:bodyPr/>
          <a:lstStyle/>
          <a:p>
            <a:r>
              <a:rPr lang="en-US" b="1" dirty="0" smtClean="0">
                <a:latin typeface="Arial Rounded MT Bold" pitchFamily="34" charset="0"/>
                <a:cs typeface="AngsanaUPC" pitchFamily="18" charset="-34"/>
              </a:rPr>
              <a:t>Group 6</a:t>
            </a:r>
            <a:endParaRPr lang="en-US" b="1" dirty="0">
              <a:latin typeface="Arial Rounded MT Bold" pitchFamily="34" charset="0"/>
              <a:cs typeface="AngsanaUPC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Food Safety &amp; Traceability</a:t>
            </a:r>
          </a:p>
        </p:txBody>
      </p:sp>
      <p:pic>
        <p:nvPicPr>
          <p:cNvPr id="6" name="Picture 4" descr="C:\Users\BaoTQ\Desktop\fish-display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2209797"/>
            <a:ext cx="6324600" cy="372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Lubu\Dropbox\Visual Studio\Projects\Capstone-Project\EWC-ver0.1\ForkVN\EatWithChef\EatWithChef\Content\images\ewc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2558815"/>
            <a:ext cx="2242498" cy="204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>
            <a:endCxn id="7" idx="1"/>
          </p:cNvCxnSpPr>
          <p:nvPr/>
        </p:nvCxnSpPr>
        <p:spPr>
          <a:xfrm>
            <a:off x="7389812" y="3583632"/>
            <a:ext cx="18288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644634" y="2911188"/>
            <a:ext cx="1090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Supply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84238" y="6100465"/>
            <a:ext cx="951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Retail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69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Food Safety &amp; </a:t>
            </a:r>
            <a:r>
              <a:rPr lang="en-US" dirty="0" smtClean="0"/>
              <a:t>Traceability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5296" y="1509481"/>
            <a:ext cx="10296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effective traceability system relies on being able to track product </a:t>
            </a:r>
            <a:r>
              <a:rPr lang="en-US" b="1" i="1" dirty="0"/>
              <a:t>one step forward and one step back at any point in the supply </a:t>
            </a:r>
            <a:r>
              <a:rPr lang="en-US" b="1" i="1" dirty="0" smtClean="0"/>
              <a:t>chain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2426794"/>
            <a:ext cx="7525512" cy="40272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7012" y="2971800"/>
            <a:ext cx="280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6495" y="2971800"/>
            <a:ext cx="333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1812" y="2971800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29370" y="5486400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6916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Food Safety &amp; Traceability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2125579"/>
            <a:ext cx="6105525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443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Food Safety &amp; Traceability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1710" y="1524000"/>
            <a:ext cx="998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Traceability should be </a:t>
            </a:r>
            <a:r>
              <a:rPr lang="en-US" dirty="0"/>
              <a:t>able to identify the source of all food </a:t>
            </a:r>
            <a:r>
              <a:rPr lang="en-US" dirty="0" smtClean="0"/>
              <a:t>input: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raw materials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additives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other </a:t>
            </a:r>
            <a:r>
              <a:rPr lang="en-US" dirty="0" smtClean="0"/>
              <a:t>ingredients</a:t>
            </a:r>
            <a:endParaRPr lang="en-US" dirty="0"/>
          </a:p>
        </p:txBody>
      </p:sp>
      <p:pic>
        <p:nvPicPr>
          <p:cNvPr id="1026" name="Picture 2" descr="C:\Users\Lubu\Desktop\DSC_303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0" y="2355273"/>
            <a:ext cx="5373129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78098" y="6139541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Ingredients</a:t>
            </a:r>
          </a:p>
        </p:txBody>
      </p:sp>
    </p:spTree>
    <p:extLst>
      <p:ext uri="{BB962C8B-B14F-4D97-AF65-F5344CB8AC3E}">
        <p14:creationId xmlns:p14="http://schemas.microsoft.com/office/powerpoint/2010/main" val="382739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Food Safety &amp; Traceability</a:t>
            </a:r>
          </a:p>
        </p:txBody>
      </p:sp>
      <p:pic>
        <p:nvPicPr>
          <p:cNvPr id="9218" name="Picture 2" descr="C:\Users\BaoTQ\Desktop\spaghetti-ingredients1147194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2" y="2438399"/>
            <a:ext cx="5214685" cy="331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553369" y="2057400"/>
            <a:ext cx="2438400" cy="144780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Suppliers &amp; Customers Info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55612" y="4194142"/>
            <a:ext cx="2633915" cy="15621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date of transaction or delivery</a:t>
            </a: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837612" y="2971800"/>
            <a:ext cx="1981200" cy="14478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Quantity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5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Traceability Process - Step 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1906017"/>
            <a:ext cx="1864251" cy="26370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20688" y="4843007"/>
            <a:ext cx="280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Publish daily menu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460" y="2408811"/>
            <a:ext cx="1943100" cy="19431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570412" y="3224522"/>
            <a:ext cx="2209800" cy="572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69312" y="4549713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6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Traceability Process - Step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4580547" y="3296011"/>
            <a:ext cx="2209800" cy="572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12" y="2171296"/>
            <a:ext cx="2743200" cy="2743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79612" y="5082595"/>
            <a:ext cx="1482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147" y="2206465"/>
            <a:ext cx="2466975" cy="18478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68543" y="4429860"/>
            <a:ext cx="1882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Order dishes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37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Traceability Process - Step </a:t>
            </a:r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1" y="2102834"/>
            <a:ext cx="2152650" cy="2124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67622" y="4465034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Chef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2075211"/>
            <a:ext cx="2734056" cy="21793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28073" y="4469726"/>
            <a:ext cx="1552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Cook food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4418012" y="3276600"/>
            <a:ext cx="2209800" cy="572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4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Traceability Process - Step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20590208">
            <a:off x="3989952" y="3182016"/>
            <a:ext cx="1860464" cy="572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2209800"/>
            <a:ext cx="2743200" cy="2743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79611" y="4886175"/>
            <a:ext cx="1482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pic>
        <p:nvPicPr>
          <p:cNvPr id="1026" name="Picture 2" descr="C:\Users\Lubu\Desktop\Sc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1447800"/>
            <a:ext cx="2333462" cy="233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761412" y="2331877"/>
            <a:ext cx="2233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Scan QR Code  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rot="5400000">
            <a:off x="6473602" y="3838347"/>
            <a:ext cx="880687" cy="572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C:\Users\Lubu\Desktop\s1-home-magnifi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091" y="4664850"/>
            <a:ext cx="3502983" cy="182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781647" y="5347840"/>
            <a:ext cx="1801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Food Origin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5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function &amp;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64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Business Overview &amp; Solutions</a:t>
            </a:r>
            <a:endParaRPr lang="en-US" dirty="0"/>
          </a:p>
          <a:p>
            <a:r>
              <a:rPr lang="en-US" dirty="0" smtClean="0"/>
              <a:t>Food Traceability</a:t>
            </a:r>
            <a:endParaRPr lang="en-US" dirty="0"/>
          </a:p>
          <a:p>
            <a:r>
              <a:rPr lang="en-US" dirty="0" smtClean="0"/>
              <a:t>Main Functions</a:t>
            </a:r>
          </a:p>
          <a:p>
            <a:r>
              <a:rPr lang="en-US" dirty="0" smtClean="0"/>
              <a:t>Technology</a:t>
            </a:r>
          </a:p>
          <a:p>
            <a:r>
              <a:rPr lang="en-US" dirty="0" smtClean="0"/>
              <a:t>Summary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5140556" y="4273833"/>
            <a:ext cx="5070894" cy="221426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80185" y="4273833"/>
            <a:ext cx="3276600" cy="221426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304719" y="1446482"/>
            <a:ext cx="2264815" cy="197590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46340" y="1365605"/>
            <a:ext cx="3276600" cy="205678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-76200"/>
            <a:ext cx="9751060" cy="1295400"/>
          </a:xfrm>
        </p:spPr>
        <p:txBody>
          <a:bodyPr/>
          <a:lstStyle/>
          <a:p>
            <a:r>
              <a:rPr lang="en-US" dirty="0" smtClean="0"/>
              <a:t>Terms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8885" y="304800"/>
            <a:ext cx="4875530" cy="81642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Dish and Dish Item, </a:t>
            </a:r>
          </a:p>
          <a:p>
            <a:r>
              <a:rPr lang="en-US" dirty="0" smtClean="0"/>
              <a:t>Ingredient and Ingredient item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48501" y="2909551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295" y="1614164"/>
            <a:ext cx="1714500" cy="12813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38506" y="2960723"/>
            <a:ext cx="1492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Dish Item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1690505"/>
            <a:ext cx="1353600" cy="13536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3571580" y="2472737"/>
            <a:ext cx="1568976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56936" y="1972770"/>
            <a:ext cx="879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Cook</a:t>
            </a:r>
            <a:endParaRPr lang="en-US" dirty="0"/>
          </a:p>
        </p:txBody>
      </p:sp>
      <p:pic>
        <p:nvPicPr>
          <p:cNvPr id="3074" name="Picture 2" descr="C:\Users\BaoTQ\Desktop\nomnom_nasi-lema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24" y="1601824"/>
            <a:ext cx="1964323" cy="142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7074315" y="4306656"/>
            <a:ext cx="4949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/>
              <a:t>Nhà</a:t>
            </a:r>
            <a:r>
              <a:rPr lang="en-US" b="1" dirty="0"/>
              <a:t> </a:t>
            </a:r>
            <a:r>
              <a:rPr lang="en-US" b="1" dirty="0" err="1"/>
              <a:t>cung</a:t>
            </a:r>
            <a:r>
              <a:rPr lang="en-US" b="1" dirty="0"/>
              <a:t> </a:t>
            </a:r>
            <a:r>
              <a:rPr lang="en-US" b="1" dirty="0" err="1"/>
              <a:t>cấp</a:t>
            </a:r>
            <a:endParaRPr lang="en-US" b="1" dirty="0"/>
          </a:p>
          <a:p>
            <a:pPr algn="just"/>
            <a:r>
              <a:rPr lang="en-US" dirty="0" err="1" smtClean="0"/>
              <a:t>Nông</a:t>
            </a:r>
            <a:r>
              <a:rPr lang="en-US" dirty="0" smtClean="0"/>
              <a:t> </a:t>
            </a:r>
            <a:r>
              <a:rPr lang="en-US" dirty="0" err="1"/>
              <a:t>trại</a:t>
            </a:r>
            <a:r>
              <a:rPr lang="en-US" dirty="0"/>
              <a:t> Long </a:t>
            </a:r>
            <a:r>
              <a:rPr lang="en-US" dirty="0" err="1" smtClean="0"/>
              <a:t>Thành</a:t>
            </a:r>
            <a:endParaRPr lang="en-US" dirty="0" smtClean="0"/>
          </a:p>
          <a:p>
            <a:pPr algn="just"/>
            <a:r>
              <a:rPr lang="en-US" dirty="0" err="1" smtClean="0"/>
              <a:t>Vissan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536324" y="5925872"/>
            <a:ext cx="1584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Ingredient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05781" y="5948765"/>
            <a:ext cx="2268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Ingredient Item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541" y="4295738"/>
            <a:ext cx="2237039" cy="1653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BaoTQ\Desktop\dui ga goc tu,,t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263" y="4440577"/>
            <a:ext cx="1733549" cy="15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/>
          <p:cNvCxnSpPr>
            <a:stCxn id="28" idx="2"/>
          </p:cNvCxnSpPr>
          <p:nvPr/>
        </p:nvCxnSpPr>
        <p:spPr>
          <a:xfrm flipH="1">
            <a:off x="2437126" y="3422388"/>
            <a:ext cx="1" cy="85144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815136" y="3422388"/>
            <a:ext cx="0" cy="85144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535070" y="3600866"/>
            <a:ext cx="1250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905731" y="3600865"/>
            <a:ext cx="1250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28" grpId="0" animBg="1"/>
      <p:bldP spid="12" grpId="0" animBg="1"/>
      <p:bldP spid="8" grpId="0"/>
      <p:bldP spid="10" grpId="0"/>
      <p:bldP spid="14" grpId="0"/>
      <p:bldP spid="21" grpId="0"/>
      <p:bldP spid="23" grpId="0"/>
      <p:bldP spid="24" grpId="0"/>
      <p:bldP spid="35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71908" y="1295400"/>
            <a:ext cx="3429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chemeClr val="accent1"/>
                </a:solidFill>
              </a:rPr>
              <a:t>D</a:t>
            </a:r>
            <a:r>
              <a:rPr lang="en-US" sz="2600" dirty="0" smtClean="0">
                <a:solidFill>
                  <a:schemeClr val="accent1"/>
                </a:solidFill>
              </a:rPr>
              <a:t>ish produce session</a:t>
            </a:r>
            <a:endParaRPr lang="en-US" sz="2600" dirty="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4212" y="2057400"/>
            <a:ext cx="3048000" cy="39624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22811" y="2057400"/>
            <a:ext cx="3249781" cy="39624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53515" y="2273969"/>
            <a:ext cx="1143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solidFill>
                  <a:schemeClr val="accent1"/>
                </a:solidFill>
              </a:rPr>
              <a:t>Order</a:t>
            </a:r>
            <a:endParaRPr lang="en-US" sz="2600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C:\Users\BaoTQ\Desktop\Process-Order-when-Items-are-Out-of-Sto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00" y="2171371"/>
            <a:ext cx="563215" cy="49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552989" y="5002739"/>
            <a:ext cx="1143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solidFill>
                  <a:schemeClr val="accent1"/>
                </a:solidFill>
              </a:rPr>
              <a:t> </a:t>
            </a:r>
            <a:r>
              <a:rPr lang="en-US" sz="2600" dirty="0" err="1" smtClean="0">
                <a:solidFill>
                  <a:schemeClr val="accent1"/>
                </a:solidFill>
              </a:rPr>
              <a:t>Dishs</a:t>
            </a:r>
            <a:endParaRPr lang="en-US" sz="2600" dirty="0">
              <a:solidFill>
                <a:schemeClr val="accent1"/>
              </a:solidFill>
            </a:endParaRPr>
          </a:p>
        </p:txBody>
      </p:sp>
      <p:pic>
        <p:nvPicPr>
          <p:cNvPr id="2052" name="Picture 4" descr="C:\Users\BaoTQ\Desktop\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2209800"/>
            <a:ext cx="609599" cy="60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346698" y="2221832"/>
            <a:ext cx="3429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solidFill>
                  <a:schemeClr val="accent1"/>
                </a:solidFill>
              </a:rPr>
              <a:t>Produce sessions</a:t>
            </a:r>
            <a:endParaRPr lang="en-US" sz="2600" dirty="0">
              <a:solidFill>
                <a:schemeClr val="accent1"/>
              </a:solidFill>
            </a:endParaRPr>
          </a:p>
        </p:txBody>
      </p:sp>
      <p:pic>
        <p:nvPicPr>
          <p:cNvPr id="20" name="Picture 5" descr="C:\Users\BaoTQ\Desktop\che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325" y="2057400"/>
            <a:ext cx="2020887" cy="232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 flipH="1">
            <a:off x="11138066" y="5169578"/>
            <a:ext cx="849237" cy="76521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974437" y="3141250"/>
            <a:ext cx="0" cy="20864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0855325" y="4166445"/>
            <a:ext cx="2667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solidFill>
                  <a:schemeClr val="accent1"/>
                </a:solidFill>
              </a:rPr>
              <a:t>Cook</a:t>
            </a:r>
            <a:endParaRPr lang="en-US" sz="2600" dirty="0">
              <a:solidFill>
                <a:schemeClr val="accent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0971212" y="3124200"/>
            <a:ext cx="10032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7959726" y="3657600"/>
            <a:ext cx="990599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972593" y="3141250"/>
            <a:ext cx="2667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solidFill>
                  <a:schemeClr val="accent1"/>
                </a:solidFill>
              </a:rPr>
              <a:t>View</a:t>
            </a:r>
            <a:endParaRPr lang="en-US" sz="2600" dirty="0">
              <a:solidFill>
                <a:schemeClr val="accent1"/>
              </a:solidFill>
            </a:endParaRPr>
          </a:p>
        </p:txBody>
      </p:sp>
      <p:pic>
        <p:nvPicPr>
          <p:cNvPr id="45" name="Picture 6" descr="C:\Users\BaoTQ\Desktop\images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52" y="3280620"/>
            <a:ext cx="25812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C:\Users\BaoTQ\Desktop\images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814" y="3124200"/>
            <a:ext cx="1290638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C:\Users\BaoTQ\Desktop\images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879" y="4116914"/>
            <a:ext cx="1290638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C:\Users\BaoTQ\Desktop\images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814" y="4165451"/>
            <a:ext cx="1290638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C:\Users\BaoTQ\Desktop\images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025" y="3124200"/>
            <a:ext cx="1290638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 descr="C:\Users\BaoTQ\Desktop\dish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025" y="502419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4736431" y="5266168"/>
            <a:ext cx="324978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solidFill>
                  <a:schemeClr val="accent1"/>
                </a:solidFill>
              </a:rPr>
              <a:t>Dish need cook today</a:t>
            </a:r>
            <a:endParaRPr lang="en-US" sz="2600" dirty="0">
              <a:solidFill>
                <a:schemeClr val="accent1"/>
              </a:solidFill>
            </a:endParaRPr>
          </a:p>
        </p:txBody>
      </p:sp>
      <p:cxnSp>
        <p:nvCxnSpPr>
          <p:cNvPr id="2060" name="Straight Arrow Connector 2059"/>
          <p:cNvCxnSpPr/>
          <p:nvPr/>
        </p:nvCxnSpPr>
        <p:spPr>
          <a:xfrm>
            <a:off x="3745832" y="3757863"/>
            <a:ext cx="990599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1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3" grpId="0"/>
      <p:bldP spid="15" grpId="0"/>
      <p:bldP spid="23" grpId="0"/>
      <p:bldP spid="44" grpId="0"/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functions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2084475"/>
            <a:ext cx="2743200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7511" y="4901642"/>
            <a:ext cx="1482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2" y="934453"/>
            <a:ext cx="2466975" cy="18478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23212" y="1671935"/>
            <a:ext cx="1882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Order dishes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2971800"/>
            <a:ext cx="3638550" cy="1257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56612" y="3348335"/>
            <a:ext cx="2408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Online payment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099" y="4724400"/>
            <a:ext cx="1676400" cy="14655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75346" y="5008726"/>
            <a:ext cx="3860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ingredient traceability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2036449"/>
            <a:ext cx="2152650" cy="2124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3222" y="4392787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Chef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888" y="1066800"/>
            <a:ext cx="2734056" cy="21793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10472" y="1925627"/>
            <a:ext cx="3917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dish produce session</a:t>
            </a:r>
            <a:endParaRPr lang="en-US" dirty="0"/>
          </a:p>
        </p:txBody>
      </p:sp>
      <p:pic>
        <p:nvPicPr>
          <p:cNvPr id="1026" name="Picture 2" descr="D:\Capstone\EWC\EWC\Content\frontend\images\chef-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566" y="3581400"/>
            <a:ext cx="255270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91297" y="4623619"/>
            <a:ext cx="167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dish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22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2" y="685800"/>
            <a:ext cx="1864251" cy="26370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4212" y="1295400"/>
            <a:ext cx="280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Publish daily menu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2857500"/>
            <a:ext cx="1943100" cy="194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6212" y="48006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12" y="4114800"/>
            <a:ext cx="2771775" cy="16478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32813" y="4523213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 supplier &amp; Ingredient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1" y="1447800"/>
            <a:ext cx="2747375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47" y="1295400"/>
            <a:ext cx="3159759" cy="198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2" y="1676400"/>
            <a:ext cx="2762250" cy="1657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23" y="4038600"/>
            <a:ext cx="3028950" cy="1514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12" y="3686908"/>
            <a:ext cx="1831341" cy="13791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01502" y="5333999"/>
            <a:ext cx="2626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Microsoft Team foundation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3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912812" y="1371600"/>
            <a:ext cx="9141619" cy="933297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Achievement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8612" y="1828800"/>
            <a:ext cx="938821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Customer can order dishes easily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Customer can view ingredient traceability by scan QR code and web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Customer can ask cooking question with chef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Staff can publish and manage flexible daily menu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Staff can manage orders easily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Chef can create produce session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Chef can answer cooking question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760412" y="4400703"/>
            <a:ext cx="9141619" cy="933297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Limitation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6332" y="4876800"/>
            <a:ext cx="6819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Support only one payment method with Pay Pal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Does not support delivery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6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684212" y="1600200"/>
            <a:ext cx="9141619" cy="933297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Future plan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1412" y="2133600"/>
            <a:ext cx="69835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Develop delivery system.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Integrate more online payment methods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Implement gaming and more social for customer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Improve system performance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Improve system as user friendly as possible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Improve business concept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31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684212" y="1600200"/>
            <a:ext cx="9141619" cy="933297"/>
          </a:xfrm>
        </p:spPr>
        <p:txBody>
          <a:bodyPr/>
          <a:lstStyle/>
          <a:p>
            <a:r>
              <a:rPr lang="en-US" dirty="0" smtClean="0"/>
              <a:t>Thanks for your listening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23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>
          <a:xfrm>
            <a:off x="6932612" y="3508261"/>
            <a:ext cx="3432949" cy="3122663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3165948" y="3735337"/>
            <a:ext cx="3361704" cy="3122663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7618412" y="372009"/>
            <a:ext cx="3886200" cy="305699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951906" y="-1"/>
            <a:ext cx="3514105" cy="33452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86320" y="1338791"/>
            <a:ext cx="3478194" cy="35677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34916" y="55422"/>
            <a:ext cx="9751060" cy="1295400"/>
          </a:xfrm>
        </p:spPr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106" y="457200"/>
            <a:ext cx="2003655" cy="18483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04442" y="2378196"/>
            <a:ext cx="2944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Lack of time to cook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72146" y="2409781"/>
            <a:ext cx="3385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confirm food safety</a:t>
            </a:r>
            <a:endParaRPr lang="en-US" dirty="0"/>
          </a:p>
        </p:txBody>
      </p:sp>
      <p:pic>
        <p:nvPicPr>
          <p:cNvPr id="1026" name="Picture 2" descr="C:\Users\Lubu\Desktop\Food-Safety-P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241" y="838200"/>
            <a:ext cx="2297569" cy="154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Lubu\Desktop\FlexibleMenu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971" y="3937738"/>
            <a:ext cx="1874054" cy="17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235282" y="5582800"/>
            <a:ext cx="2812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Want flexible menu</a:t>
            </a:r>
            <a:endParaRPr lang="en-US" dirty="0"/>
          </a:p>
        </p:txBody>
      </p:sp>
      <p:pic>
        <p:nvPicPr>
          <p:cNvPr id="1030" name="Picture 6" descr="C:\Users\Lubu\Desktop\royalty-free-cooking-clipart-illustration-44136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916" y="1805154"/>
            <a:ext cx="2031032" cy="213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82680" y="3932448"/>
            <a:ext cx="268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Bad cooking skill</a:t>
            </a:r>
            <a:endParaRPr lang="en-US" dirty="0"/>
          </a:p>
        </p:txBody>
      </p:sp>
      <p:pic>
        <p:nvPicPr>
          <p:cNvPr id="1031" name="Picture 7" descr="C:\Users\Lubu\Desktop\chef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716" y="4024078"/>
            <a:ext cx="1706555" cy="193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798186" y="5813633"/>
            <a:ext cx="256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Want delicious dish from chef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38" y="4857531"/>
            <a:ext cx="1371600" cy="1371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72699" y="6156631"/>
            <a:ext cx="1482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2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7" grpId="0" animBg="1"/>
      <p:bldP spid="22" grpId="0" animBg="1"/>
      <p:bldP spid="6" grpId="0" animBg="1"/>
      <p:bldP spid="10" grpId="0"/>
      <p:bldP spid="13" grpId="0"/>
      <p:bldP spid="16" grpId="0"/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trend in Viet Nam</a:t>
            </a:r>
            <a:endParaRPr lang="en-US" dirty="0"/>
          </a:p>
        </p:txBody>
      </p:sp>
      <p:pic>
        <p:nvPicPr>
          <p:cNvPr id="4100" name="Picture 4" descr="C:\Users\Lubu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94" y="2209800"/>
            <a:ext cx="10860088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90" y="3733800"/>
            <a:ext cx="715327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C:\Users\Lubu\Desktop\Untit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94" y="1751265"/>
            <a:ext cx="21621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94" y="5410200"/>
            <a:ext cx="641985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83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dirty="0" smtClean="0"/>
              <a:t>EWC E-commerce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 smtClean="0"/>
              <a:t>Food safety &amp; traceability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6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EWC E-commerce</a:t>
            </a:r>
            <a:endParaRPr lang="en-US" dirty="0"/>
          </a:p>
        </p:txBody>
      </p:sp>
      <p:pic>
        <p:nvPicPr>
          <p:cNvPr id="3074" name="Picture 2" descr="C:\Users\Lubu\Desktop\300px-KFC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14" y="135944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Lubu\Dropbox\Visual Studio\Projects\Capstone-Project\EWC-ver0.1\ForkVN\EatWithChef\EatWithChef\Content\images\ewc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134724"/>
            <a:ext cx="1825647" cy="166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/>
          <p:cNvCxnSpPr/>
          <p:nvPr/>
        </p:nvCxnSpPr>
        <p:spPr>
          <a:xfrm>
            <a:off x="3884612" y="2149642"/>
            <a:ext cx="0" cy="37939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228012" y="2261349"/>
            <a:ext cx="0" cy="37939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84210" y="3352800"/>
            <a:ext cx="101314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84209" y="4034589"/>
            <a:ext cx="101314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84212" y="4724400"/>
            <a:ext cx="101314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4211" y="5410200"/>
            <a:ext cx="101314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Lubu\Desktop\redX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2" y="4135102"/>
            <a:ext cx="574674" cy="57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Lubu\Desktop\tick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524" y="3420643"/>
            <a:ext cx="864688" cy="5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 descr="C:\Users\Lubu\Desktop\tick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524" y="4750132"/>
            <a:ext cx="864688" cy="5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5" descr="C:\Users\Lubu\Desktop\tick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524" y="4158328"/>
            <a:ext cx="864688" cy="5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Lubu\Desktop\tick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524" y="2776952"/>
            <a:ext cx="864688" cy="5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" descr="C:\Users\Lubu\Desktop\tick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894" y="5475785"/>
            <a:ext cx="864688" cy="5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 descr="C:\Users\Lubu\Desktop\tick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31" y="2776952"/>
            <a:ext cx="864688" cy="5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5" descr="C:\Users\Lubu\Desktop\tick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78" y="3418637"/>
            <a:ext cx="864688" cy="5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Lubu\Desktop\redX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14" y="4798258"/>
            <a:ext cx="574674" cy="57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Lubu\Desktop\Untitl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6" y="1473740"/>
            <a:ext cx="21621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C:\Users\Lubu\Desktop\redX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21" y="5556243"/>
            <a:ext cx="574674" cy="57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470253" y="2558006"/>
            <a:ext cx="3048000" cy="674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200" dirty="0" smtClean="0"/>
              <a:t>Lack of 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20698" y="3286289"/>
            <a:ext cx="3048000" cy="674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200" dirty="0"/>
              <a:t>Professional food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05754" y="3992993"/>
            <a:ext cx="3048000" cy="674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200" dirty="0"/>
              <a:t>Who cook your foods?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20698" y="4667665"/>
            <a:ext cx="304800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/>
              <a:t>Daily flexible menu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520698" y="5300087"/>
            <a:ext cx="3048000" cy="674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200" dirty="0"/>
              <a:t>Food traceability</a:t>
            </a:r>
          </a:p>
        </p:txBody>
      </p:sp>
    </p:spTree>
    <p:extLst>
      <p:ext uri="{BB962C8B-B14F-4D97-AF65-F5344CB8AC3E}">
        <p14:creationId xmlns:p14="http://schemas.microsoft.com/office/powerpoint/2010/main" val="260642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7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620" y="867183"/>
            <a:ext cx="9751060" cy="12954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solidFill>
                  <a:schemeClr val="accent2">
                    <a:lumMod val="50000"/>
                  </a:schemeClr>
                </a:solidFill>
              </a:rPr>
              <a:t>What is food 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Traceability</a:t>
            </a:r>
            <a:r>
              <a:rPr lang="en-US" sz="2200" dirty="0" smtClean="0">
                <a:solidFill>
                  <a:schemeClr val="accent2">
                    <a:lumMod val="50000"/>
                  </a:schemeClr>
                </a:solidFill>
              </a:rPr>
              <a:t>?</a:t>
            </a:r>
            <a:endParaRPr lang="en-US" sz="2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76" y="3066048"/>
            <a:ext cx="4116084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6856412" y="1447800"/>
            <a:ext cx="2743200" cy="1295400"/>
          </a:xfrm>
          <a:prstGeom prst="cloudCallout">
            <a:avLst>
              <a:gd name="adj1" fmla="val -117324"/>
              <a:gd name="adj2" fmla="val 11489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What is ingredient in this dish?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Cloud Callout 10"/>
          <p:cNvSpPr/>
          <p:nvPr/>
        </p:nvSpPr>
        <p:spPr>
          <a:xfrm>
            <a:off x="5984955" y="4876800"/>
            <a:ext cx="2568325" cy="1143000"/>
          </a:xfrm>
          <a:prstGeom prst="cloudCallout">
            <a:avLst>
              <a:gd name="adj1" fmla="val -89072"/>
              <a:gd name="adj2" fmla="val -781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When is the food cooked?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6636289" y="3276600"/>
            <a:ext cx="2702261" cy="1295400"/>
          </a:xfrm>
          <a:prstGeom prst="cloudCallout">
            <a:avLst>
              <a:gd name="adj1" fmla="val -110726"/>
              <a:gd name="adj2" fmla="val 173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Where ingredient come from?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78240" y="564071"/>
            <a:ext cx="7275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Solution: Food Safety &amp; Traceability</a:t>
            </a:r>
          </a:p>
        </p:txBody>
      </p:sp>
    </p:spTree>
    <p:extLst>
      <p:ext uri="{BB962C8B-B14F-4D97-AF65-F5344CB8AC3E}">
        <p14:creationId xmlns:p14="http://schemas.microsoft.com/office/powerpoint/2010/main" val="290726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Food Safety &amp; Traceability</a:t>
            </a:r>
          </a:p>
        </p:txBody>
      </p:sp>
      <p:pic>
        <p:nvPicPr>
          <p:cNvPr id="7170" name="Picture 2" descr="C:\Users\BaoTQ\Desktop\images744164_taucaTQ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847758"/>
            <a:ext cx="6248400" cy="397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799012" y="5943600"/>
            <a:ext cx="8708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Farm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60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Food Safety &amp; Traceability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2117559"/>
            <a:ext cx="5408256" cy="3216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C:\Users\BaoTQ\Desktop\Transfer_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2117559"/>
            <a:ext cx="5410200" cy="321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565501" y="5638800"/>
            <a:ext cx="182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Distribution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30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102787942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863CEF8-E427-41A3-B701-02CD4579E2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TS102787942</Template>
  <TotalTime>0</TotalTime>
  <Words>446</Words>
  <Application>Microsoft Office PowerPoint</Application>
  <PresentationFormat>Custom</PresentationFormat>
  <Paragraphs>138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TS102787942</vt:lpstr>
      <vt:lpstr>Eat with Chef</vt:lpstr>
      <vt:lpstr>Contents</vt:lpstr>
      <vt:lpstr>Problem</vt:lpstr>
      <vt:lpstr>Current trend in Viet Nam</vt:lpstr>
      <vt:lpstr>Solution</vt:lpstr>
      <vt:lpstr>Solution: EWC E-commerce</vt:lpstr>
      <vt:lpstr>What is food Traceability?</vt:lpstr>
      <vt:lpstr>Solution: Food Safety &amp; Traceability</vt:lpstr>
      <vt:lpstr>Solution: Food Safety &amp; Traceability</vt:lpstr>
      <vt:lpstr>Solution: Food Safety &amp; Traceability</vt:lpstr>
      <vt:lpstr>Solution: Food Safety &amp; Traceability</vt:lpstr>
      <vt:lpstr>Solution: Food Safety &amp; Traceability</vt:lpstr>
      <vt:lpstr>Solution: Food Safety &amp; Traceability</vt:lpstr>
      <vt:lpstr>Solution: Food Safety &amp; Traceability</vt:lpstr>
      <vt:lpstr>Food Traceability Process - Step 1</vt:lpstr>
      <vt:lpstr>Food Traceability Process - Step 2</vt:lpstr>
      <vt:lpstr>Food Traceability Process - Step 3</vt:lpstr>
      <vt:lpstr>Food Traceability Process - Step 4</vt:lpstr>
      <vt:lpstr>Main function &amp; Summary</vt:lpstr>
      <vt:lpstr>Terms</vt:lpstr>
      <vt:lpstr>Terms</vt:lpstr>
      <vt:lpstr>Main functions</vt:lpstr>
      <vt:lpstr>Chef</vt:lpstr>
      <vt:lpstr>Staff</vt:lpstr>
      <vt:lpstr>Technology</vt:lpstr>
      <vt:lpstr>Summary</vt:lpstr>
      <vt:lpstr>Summary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2014-04-18T16:17:52Z</dcterms:created>
  <dcterms:modified xsi:type="dcterms:W3CDTF">2014-05-06T02:48:11Z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TC027879429991</vt:lpwstr>
  </property>
</Properties>
</file>